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69" r:id="rId14"/>
    <p:sldId id="270" r:id="rId15"/>
    <p:sldId id="274" r:id="rId16"/>
    <p:sldId id="273" r:id="rId17"/>
    <p:sldId id="272" r:id="rId18"/>
    <p:sldId id="276" r:id="rId19"/>
    <p:sldId id="259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FFC97-1156-4B83-A6B4-D02A4FFC691D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F2D6F-5EC4-4E15-ADF5-1CA1AEB0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14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Zach </a:t>
            </a:r>
            <a:r>
              <a:rPr lang="en-US" smtClean="0"/>
              <a:t>MIT exam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DB560-4625-AF4D-87E2-8D3E2A0C58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035A12-93C8-423B-A075-6221A1504929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F0D6E32-4601-494C-833B-D11B253A0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kworth@wheelock.edu" TargetMode="External"/><Relationship Id="rId3" Type="http://schemas.openxmlformats.org/officeDocument/2006/relationships/hyperlink" Target="mailto:jwinokur@wheelock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1447800"/>
            <a:ext cx="3313355" cy="304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Elementary Science Professional Development: Lessons Learned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95800"/>
            <a:ext cx="3309803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MSELA  10.20.16</a:t>
            </a:r>
          </a:p>
          <a:p>
            <a:pPr algn="ctr"/>
            <a:r>
              <a:rPr lang="en-US" b="1" dirty="0" smtClean="0"/>
              <a:t>Jeff Winokur – Karen Worth</a:t>
            </a:r>
          </a:p>
          <a:p>
            <a:pPr algn="ctr"/>
            <a:r>
              <a:rPr lang="en-US" sz="1600" b="1" dirty="0" smtClean="0">
                <a:hlinkClick r:id="rId2"/>
              </a:rPr>
              <a:t>kworth@wheelock.edu</a:t>
            </a:r>
            <a:endParaRPr lang="en-US" sz="1600" b="1" dirty="0" smtClean="0"/>
          </a:p>
          <a:p>
            <a:pPr algn="ctr"/>
            <a:r>
              <a:rPr lang="en-US" sz="1600" b="1" dirty="0" smtClean="0">
                <a:hlinkClick r:id="rId3"/>
              </a:rPr>
              <a:t>jwinokur@wheelock.edu</a:t>
            </a:r>
            <a:r>
              <a:rPr lang="en-US" sz="1600" b="1" dirty="0" smtClean="0"/>
              <a:t> </a:t>
            </a:r>
          </a:p>
          <a:p>
            <a:pPr algn="ctr"/>
            <a:r>
              <a:rPr lang="en-US" b="1" dirty="0" smtClean="0"/>
              <a:t>Wheelock College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1480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862"/>
            <a:ext cx="7848600" cy="7919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Open and Closed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92142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Screen Shot 2016-03-16 at 6.00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49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>Productive Questions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231775" y="1600200"/>
            <a:ext cx="8153400" cy="4495800"/>
          </a:xfrm>
        </p:spPr>
        <p:txBody>
          <a:bodyPr/>
          <a:lstStyle/>
          <a:p>
            <a:pPr indent="4763">
              <a:buFontTx/>
              <a:buNone/>
            </a:pPr>
            <a:r>
              <a:rPr sz="2800" dirty="0">
                <a:latin typeface="Calibri" charset="0"/>
                <a:ea typeface="ＭＳ Ｐゴシック" charset="0"/>
                <a:cs typeface="ＭＳ Ｐゴシック" charset="0"/>
              </a:rPr>
              <a:t>“A good question is the first step toward an answer; it is a problem to which there is a solution. A good question is a stimulating question, which is an invitation to a closer look, a new experiment or a fresh exercise. …. I would like to call such questions “productive” questions because they stimulate productive activity. “</a:t>
            </a:r>
          </a:p>
          <a:p>
            <a:pPr indent="4763">
              <a:buFontTx/>
              <a:buNone/>
            </a:pPr>
            <a:endParaRPr sz="1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indent="4763">
              <a:buFontTx/>
              <a:buNone/>
            </a:pPr>
            <a:r>
              <a:rPr lang="en-US" dirty="0" smtClean="0">
                <a:latin typeface="Blackadder ITC" charset="0"/>
                <a:ea typeface="ＭＳ Ｐゴシック" charset="0"/>
                <a:cs typeface="ＭＳ Ｐゴシック" charset="0"/>
              </a:rPr>
              <a:t>Elstgeest, J (2001) The right question at the right time, in </a:t>
            </a:r>
            <a:r>
              <a:rPr lang="en-US" dirty="0" err="1" smtClean="0">
                <a:latin typeface="Blackadder ITC" charset="0"/>
                <a:ea typeface="ＭＳ Ｐゴシック" charset="0"/>
                <a:cs typeface="ＭＳ Ｐゴシック" charset="0"/>
              </a:rPr>
              <a:t>Harlen</a:t>
            </a:r>
            <a:r>
              <a:rPr lang="en-US" dirty="0" smtClean="0">
                <a:latin typeface="Blackadder ITC" charset="0"/>
                <a:ea typeface="ＭＳ Ｐゴシック" charset="0"/>
                <a:cs typeface="ＭＳ Ｐゴシック" charset="0"/>
              </a:rPr>
              <a:t> (</a:t>
            </a:r>
            <a:r>
              <a:rPr lang="en-US" dirty="0" err="1" smtClean="0">
                <a:latin typeface="Blackadder ITC" charset="0"/>
                <a:ea typeface="ＭＳ Ｐゴシック" charset="0"/>
                <a:cs typeface="ＭＳ Ｐゴシック" charset="0"/>
              </a:rPr>
              <a:t>ed</a:t>
            </a:r>
            <a:r>
              <a:rPr lang="en-US" dirty="0" smtClean="0">
                <a:latin typeface="Blackadder ITC" charset="0"/>
                <a:ea typeface="ＭＳ Ｐゴシック" charset="0"/>
                <a:cs typeface="ＭＳ Ｐゴシック" charset="0"/>
              </a:rPr>
              <a:t>) </a:t>
            </a:r>
            <a:r>
              <a:rPr lang="en-US" i="1" dirty="0" smtClean="0">
                <a:latin typeface="Blackadder ITC" charset="0"/>
                <a:ea typeface="ＭＳ Ｐゴシック" charset="0"/>
                <a:cs typeface="ＭＳ Ｐゴシック" charset="0"/>
              </a:rPr>
              <a:t>Primary Science: Taking the Plunge, 2</a:t>
            </a:r>
            <a:r>
              <a:rPr lang="en-US" i="1" baseline="30000" dirty="0" smtClean="0">
                <a:latin typeface="Blackadder ITC" charset="0"/>
                <a:ea typeface="ＭＳ Ｐゴシック" charset="0"/>
                <a:cs typeface="ＭＳ Ｐゴシック" charset="0"/>
              </a:rPr>
              <a:t>nd</a:t>
            </a:r>
            <a:r>
              <a:rPr lang="en-US" i="1" dirty="0" smtClean="0">
                <a:latin typeface="Blackadder ITC" charset="0"/>
                <a:ea typeface="ＭＳ Ｐゴシック" charset="0"/>
                <a:cs typeface="ＭＳ Ｐゴシック" charset="0"/>
              </a:rPr>
              <a:t> </a:t>
            </a:r>
            <a:r>
              <a:rPr lang="en-US" i="1" dirty="0" err="1" smtClean="0">
                <a:latin typeface="Blackadder ITC" charset="0"/>
                <a:ea typeface="ＭＳ Ｐゴシック" charset="0"/>
                <a:cs typeface="ＭＳ Ｐゴシック" charset="0"/>
              </a:rPr>
              <a:t>ed</a:t>
            </a:r>
            <a:r>
              <a:rPr lang="en-US" i="1" dirty="0" smtClean="0">
                <a:latin typeface="Blackadder ITC" charset="0"/>
                <a:ea typeface="ＭＳ Ｐゴシック" charset="0"/>
                <a:cs typeface="ＭＳ Ｐゴシック" charset="0"/>
              </a:rPr>
              <a:t>, Heinemann.</a:t>
            </a:r>
            <a:endParaRPr dirty="0">
              <a:latin typeface="Blackadder IT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WHEELOCK  COLLEGE</a:t>
            </a:r>
          </a:p>
        </p:txBody>
      </p:sp>
    </p:spTree>
    <p:extLst>
      <p:ext uri="{BB962C8B-B14F-4D97-AF65-F5344CB8AC3E}">
        <p14:creationId xmlns:p14="http://schemas.microsoft.com/office/powerpoint/2010/main" val="16300294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457200" y="304801"/>
            <a:ext cx="8305800" cy="9906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Characteristics of Productive  </a:t>
            </a:r>
            <a:r>
              <a:rPr lang="en-US" sz="3600" dirty="0" smtClean="0">
                <a:latin typeface="Calibri" charset="0"/>
                <a:ea typeface="ＭＳ Ｐゴシック" charset="0"/>
                <a:cs typeface="ＭＳ Ｐゴシック" charset="0"/>
              </a:rPr>
              <a:t>Questions</a:t>
            </a:r>
            <a:endParaRPr lang="en-US" sz="36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457200" y="1473200"/>
            <a:ext cx="8153399" cy="4495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SzPct val="100000"/>
              <a:buFont typeface="Wingdings" charset="2"/>
              <a:buChar char="ü"/>
            </a:pPr>
            <a:r>
              <a:rPr sz="3600" dirty="0" smtClean="0">
                <a:latin typeface="Calibri" charset="0"/>
                <a:ea typeface="ＭＳ Ｐゴシック" charset="0"/>
                <a:cs typeface="ＭＳ Ｐゴシック" charset="0"/>
              </a:rPr>
              <a:t>Support </a:t>
            </a: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the purpose of a particular stage of inquiry </a:t>
            </a:r>
            <a:r>
              <a:rPr lang="en-US" sz="3600" dirty="0" smtClean="0">
                <a:latin typeface="Calibri" charset="0"/>
                <a:ea typeface="ＭＳ Ｐゴシック" charset="0"/>
                <a:cs typeface="ＭＳ Ｐゴシック" charset="0"/>
              </a:rPr>
              <a:t>or engineering design</a:t>
            </a:r>
            <a:endParaRPr sz="3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1200"/>
              </a:spcAft>
              <a:buSzPct val="100000"/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Relate to the </a:t>
            </a:r>
            <a:r>
              <a:rPr sz="3600" dirty="0" smtClean="0">
                <a:latin typeface="Calibri" charset="0"/>
                <a:ea typeface="ＭＳ Ｐゴシック" charset="0"/>
                <a:cs typeface="ＭＳ Ｐゴシック" charset="0"/>
              </a:rPr>
              <a:t>content</a:t>
            </a:r>
            <a:endParaRPr sz="3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1200"/>
              </a:spcAft>
              <a:buSzPct val="100000"/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Motivate students to take next steps in their learning</a:t>
            </a:r>
          </a:p>
          <a:p>
            <a:pPr>
              <a:spcAft>
                <a:spcPts val="1200"/>
              </a:spcAft>
              <a:buSzPct val="100000"/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Promote activity, thinking, and reasoning</a:t>
            </a:r>
          </a:p>
          <a:p>
            <a:pPr>
              <a:buFont typeface="ZapfDingbats" charset="0"/>
              <a:buChar char="l"/>
            </a:pPr>
            <a:endParaRPr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WHEELOCK  COLLEGE</a:t>
            </a:r>
          </a:p>
        </p:txBody>
      </p:sp>
    </p:spTree>
    <p:extLst>
      <p:ext uri="{BB962C8B-B14F-4D97-AF65-F5344CB8AC3E}">
        <p14:creationId xmlns:p14="http://schemas.microsoft.com/office/powerpoint/2010/main" val="26714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95489" y="235857"/>
            <a:ext cx="81534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Calibri" charset="0"/>
                <a:ea typeface="ＭＳ Ｐゴシック" charset="0"/>
                <a:cs typeface="ＭＳ Ｐゴシック" charset="0"/>
              </a:rPr>
              <a:t>Characteristics of Productive  Questions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184352" y="1600200"/>
            <a:ext cx="8403318" cy="449580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Are equitable—refer to common experiences so all students can participate </a:t>
            </a:r>
          </a:p>
          <a:p>
            <a:pPr>
              <a:spcAft>
                <a:spcPts val="1200"/>
              </a:spcAft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Are open—are neither too broad or unfocused nor narrow and specific and invite multiple perspectives</a:t>
            </a:r>
          </a:p>
          <a:p>
            <a:pPr>
              <a:spcAft>
                <a:spcPts val="1200"/>
              </a:spcAft>
              <a:buFont typeface="Wingdings" charset="2"/>
              <a:buChar char="ü"/>
            </a:pPr>
            <a:r>
              <a:rPr sz="3600" dirty="0">
                <a:latin typeface="Calibri" charset="0"/>
                <a:ea typeface="ＭＳ Ｐゴシック" charset="0"/>
                <a:cs typeface="ＭＳ Ｐゴシック" charset="0"/>
              </a:rPr>
              <a:t>Are person-centered—encourage the ideas of all students</a:t>
            </a:r>
          </a:p>
          <a:p>
            <a:pPr>
              <a:buFont typeface="ZapfDingbats" charset="0"/>
              <a:buChar char="l"/>
            </a:pPr>
            <a:endParaRPr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WHEELOCK  COLLEGE</a:t>
            </a:r>
          </a:p>
        </p:txBody>
      </p:sp>
    </p:spTree>
    <p:extLst>
      <p:ext uri="{BB962C8B-B14F-4D97-AF65-F5344CB8AC3E}">
        <p14:creationId xmlns:p14="http://schemas.microsoft.com/office/powerpoint/2010/main" val="2534920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An Arc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6" y="1143000"/>
            <a:ext cx="8523514" cy="5105400"/>
          </a:xfrm>
        </p:spPr>
        <p:txBody>
          <a:bodyPr>
            <a:noAutofit/>
          </a:bodyPr>
          <a:lstStyle/>
          <a:p>
            <a:r>
              <a:rPr lang="en-US" sz="2800" dirty="0"/>
              <a:t>But simply posing a variety of questions hardly creates a climate for inquiry. At least as important is the way in which teachers respond to the answers their questions provoke. Thus, recent research (</a:t>
            </a:r>
            <a:r>
              <a:rPr lang="en-US" sz="2800" dirty="0" err="1" smtClean="0"/>
              <a:t>Sadker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Sadker</a:t>
            </a:r>
            <a:r>
              <a:rPr lang="en-US" sz="2800" dirty="0"/>
              <a:t> 1985) suggests that too often students' replies meet with little more than a passing "uh-huh" Such responses can stop inquiry dead in its tracks. In place of such dead-end situations, skilled teachers give an exchange of questions a life-course. </a:t>
            </a:r>
            <a:endParaRPr lang="en-US" sz="2800" dirty="0" smtClean="0"/>
          </a:p>
          <a:p>
            <a:pPr marL="114300" indent="0" algn="ctr">
              <a:buNone/>
            </a:pPr>
            <a:r>
              <a:rPr lang="en-US" sz="1800" dirty="0" smtClean="0"/>
              <a:t>   Wolf</a:t>
            </a:r>
            <a:r>
              <a:rPr lang="en-US" sz="1800" dirty="0"/>
              <a:t>, Dennis Palmer. </a:t>
            </a:r>
            <a:r>
              <a:rPr lang="en-US" sz="1800" b="1" dirty="0"/>
              <a:t>"The Art of Questioning.”</a:t>
            </a:r>
            <a:r>
              <a:rPr lang="en-US" sz="1800" dirty="0"/>
              <a:t> Academic Connections; </a:t>
            </a:r>
            <a:r>
              <a:rPr lang="en-US" sz="1800" dirty="0" smtClean="0"/>
              <a:t>        p1-7</a:t>
            </a:r>
            <a:r>
              <a:rPr lang="en-US" sz="1800" dirty="0"/>
              <a:t>, Winter 1987. p</a:t>
            </a:r>
            <a:r>
              <a:rPr lang="en-US" sz="1800" dirty="0" smtClean="0"/>
              <a:t>.5</a:t>
            </a:r>
            <a:endParaRPr lang="en-US" sz="1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2380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838201"/>
            <a:ext cx="3428999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029200"/>
            <a:ext cx="8153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1072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Not So Elementary: </a:t>
            </a:r>
            <a:br>
              <a:rPr lang="en-US" dirty="0" smtClean="0"/>
            </a:br>
            <a:r>
              <a:rPr lang="en-US" dirty="0" smtClean="0"/>
              <a:t>Content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Evidence suggests that the most critical content knowledge for elementary school teachers is </a:t>
            </a:r>
            <a:r>
              <a:rPr lang="en-US" dirty="0" smtClean="0"/>
              <a:t>a “profound </a:t>
            </a:r>
            <a:r>
              <a:rPr lang="en-US" dirty="0"/>
              <a:t>understanding” of the concepts taught in elementary school. A profound understanding means that </a:t>
            </a:r>
            <a:r>
              <a:rPr lang="en-US" b="1" dirty="0"/>
              <a:t>teachers understand </a:t>
            </a:r>
            <a:r>
              <a:rPr lang="en-US" b="1" i="1" dirty="0"/>
              <a:t>the content they are teaching </a:t>
            </a:r>
            <a:r>
              <a:rPr lang="en-US" b="1" dirty="0"/>
              <a:t>in-depth, accurately, and without </a:t>
            </a:r>
            <a:r>
              <a:rPr lang="en-US" b="1" dirty="0" smtClean="0"/>
              <a:t>confusion. </a:t>
            </a:r>
            <a:r>
              <a:rPr lang="en-US" dirty="0"/>
              <a:t>(</a:t>
            </a:r>
            <a:r>
              <a:rPr lang="en-US" sz="1800" dirty="0" smtClean="0"/>
              <a:t>p.18)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6956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Not So Elementary: </a:t>
            </a:r>
            <a:br>
              <a:rPr lang="en-US" dirty="0" smtClean="0"/>
            </a:br>
            <a:r>
              <a:rPr lang="en-US" dirty="0" smtClean="0"/>
              <a:t>Student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/>
              <a:t>Exposure to student thinking </a:t>
            </a:r>
            <a:r>
              <a:rPr lang="en-US" dirty="0"/>
              <a:t>is considered to be an important part of developing pedagogical content knowledge, and arguably to content knowledge, most relevant to student learning</a:t>
            </a:r>
            <a:r>
              <a:rPr lang="en-US" dirty="0" smtClean="0"/>
              <a:t>. </a:t>
            </a:r>
            <a:r>
              <a:rPr lang="en-US" sz="1800" dirty="0" smtClean="0"/>
              <a:t>(p. 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41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Not so Elementary:</a:t>
            </a:r>
            <a:br>
              <a:rPr lang="en-US" dirty="0"/>
            </a:br>
            <a:r>
              <a:rPr lang="en-US" dirty="0"/>
              <a:t>Pedagogical Content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67000"/>
            <a:ext cx="6777317" cy="3165629"/>
          </a:xfrm>
        </p:spPr>
        <p:txBody>
          <a:bodyPr/>
          <a:lstStyle/>
          <a:p>
            <a:pPr marL="68580" indent="0">
              <a:buNone/>
            </a:pPr>
            <a:r>
              <a:rPr lang="en-US" b="1" dirty="0" smtClean="0"/>
              <a:t>Teachers with weak science pedagogical content knowledge often prioritize students enjoying science and conducting activities</a:t>
            </a:r>
            <a:r>
              <a:rPr lang="en-US" dirty="0" smtClean="0"/>
              <a:t>, without a connection to scientific thinking that will truly deepen student understanding of science. This has a profound impact on student learning. </a:t>
            </a:r>
            <a:r>
              <a:rPr lang="en-US" sz="1800" dirty="0" smtClean="0"/>
              <a:t>(p. </a:t>
            </a:r>
            <a:r>
              <a:rPr lang="en-US" sz="1800" smtClean="0"/>
              <a:t>24)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What do we think teachers need in order to be able to </a:t>
            </a:r>
            <a:r>
              <a:rPr lang="en-US" dirty="0" smtClean="0"/>
              <a:t>construct </a:t>
            </a:r>
            <a:r>
              <a:rPr lang="en-US" dirty="0"/>
              <a:t>questions that push students to construct reasonable, evidence-based explanations?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2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1219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Guiding Question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924800" cy="3763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knowledge and skills provide a foundation for developing teacher skills in creating </a:t>
            </a:r>
            <a:r>
              <a:rPr lang="en-US" sz="3200" dirty="0" smtClean="0"/>
              <a:t>questions </a:t>
            </a:r>
            <a:r>
              <a:rPr lang="en-US" sz="3200" dirty="0"/>
              <a:t>that engage and challenge elementary students and lead to the construction of explanations?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42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6777317" cy="3699029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114300" indent="0">
              <a:buNone/>
            </a:pPr>
            <a:r>
              <a:rPr lang="en-US" sz="3600" i="1" dirty="0"/>
              <a:t>Ask </a:t>
            </a:r>
            <a:r>
              <a:rPr lang="en-US" sz="3600" i="1" dirty="0" smtClean="0"/>
              <a:t>a person </a:t>
            </a:r>
            <a:r>
              <a:rPr lang="en-US" sz="3600" i="1" dirty="0"/>
              <a:t>a question and s</a:t>
            </a:r>
            <a:r>
              <a:rPr lang="en-US" sz="3600" i="1" dirty="0" smtClean="0"/>
              <a:t>he </a:t>
            </a:r>
            <a:r>
              <a:rPr lang="en-US" sz="3600" i="1" dirty="0"/>
              <a:t>inquires for a day; teach a </a:t>
            </a:r>
            <a:r>
              <a:rPr lang="en-US" sz="3600" i="1" dirty="0" smtClean="0"/>
              <a:t>person </a:t>
            </a:r>
            <a:r>
              <a:rPr lang="en-US" sz="3600" i="1" dirty="0"/>
              <a:t>to question and </a:t>
            </a:r>
            <a:r>
              <a:rPr lang="en-US" sz="3600" i="1" dirty="0" smtClean="0"/>
              <a:t>she </a:t>
            </a:r>
            <a:r>
              <a:rPr lang="en-US" sz="3600" i="1" dirty="0"/>
              <a:t>inquires for life. </a:t>
            </a:r>
            <a:endParaRPr lang="en-US" sz="3600" i="1" dirty="0" smtClean="0"/>
          </a:p>
          <a:p>
            <a:pPr marL="114300" indent="0">
              <a:buNone/>
            </a:pPr>
            <a:endParaRPr lang="en-US" sz="3600" dirty="0"/>
          </a:p>
          <a:p>
            <a:pPr marL="114300" indent="0">
              <a:buNone/>
            </a:pPr>
            <a:r>
              <a:rPr lang="en-US" sz="1800" dirty="0" smtClean="0"/>
              <a:t>Adapted from </a:t>
            </a:r>
            <a:r>
              <a:rPr lang="en-US" sz="1800" dirty="0"/>
              <a:t>Wolf, Dennis Palmer. </a:t>
            </a:r>
            <a:r>
              <a:rPr lang="en-US" sz="1800" b="1" dirty="0"/>
              <a:t>"The Art of Questioning.”</a:t>
            </a:r>
            <a:r>
              <a:rPr lang="en-US" sz="1800" dirty="0"/>
              <a:t> Academic Connections; p1-7, Winter 1987. p</a:t>
            </a:r>
            <a:r>
              <a:rPr lang="en-US" sz="1800" dirty="0" smtClean="0"/>
              <a:t>.11</a:t>
            </a:r>
            <a:endParaRPr lang="en-US" sz="1800" dirty="0"/>
          </a:p>
          <a:p>
            <a:pPr marL="11430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75630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Framework</a:t>
            </a:r>
            <a:endParaRPr lang="en-US" dirty="0"/>
          </a:p>
        </p:txBody>
      </p:sp>
      <p:pic>
        <p:nvPicPr>
          <p:cNvPr id="4" name="Content Placeholder 3" descr="Screen Shot 2016-03-14 at 11.17.0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375" r="-49375"/>
          <a:stretch>
            <a:fillRect/>
          </a:stretch>
        </p:blipFill>
        <p:spPr>
          <a:xfrm>
            <a:off x="-446314" y="1676401"/>
            <a:ext cx="8904514" cy="4818742"/>
          </a:xfrm>
        </p:spPr>
      </p:pic>
    </p:spTree>
    <p:extLst>
      <p:ext uri="{BB962C8B-B14F-4D97-AF65-F5344CB8AC3E}">
        <p14:creationId xmlns:p14="http://schemas.microsoft.com/office/powerpoint/2010/main" val="417758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838200"/>
          </a:xfrm>
        </p:spPr>
        <p:txBody>
          <a:bodyPr/>
          <a:lstStyle/>
          <a:p>
            <a:r>
              <a:rPr lang="en-US" dirty="0" smtClean="0"/>
              <a:t>The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sz="3000" b="1" dirty="0"/>
              <a:t>Ask questions (science) and solve problems (engineering)</a:t>
            </a:r>
          </a:p>
          <a:p>
            <a:pPr lvl="0"/>
            <a:r>
              <a:rPr lang="en-US" sz="2400" dirty="0" smtClean="0"/>
              <a:t>Plan </a:t>
            </a:r>
            <a:r>
              <a:rPr lang="en-US" sz="2400" dirty="0"/>
              <a:t>and carry out investigations</a:t>
            </a:r>
          </a:p>
          <a:p>
            <a:r>
              <a:rPr lang="en-US" sz="2400" dirty="0" smtClean="0"/>
              <a:t>Make </a:t>
            </a:r>
            <a:r>
              <a:rPr lang="en-US" sz="2400" dirty="0"/>
              <a:t>meaning from experience and data</a:t>
            </a:r>
          </a:p>
          <a:p>
            <a:pPr lvl="0"/>
            <a:r>
              <a:rPr lang="en-US" sz="2400" dirty="0"/>
              <a:t>Use mathematics and computational thinking</a:t>
            </a:r>
          </a:p>
          <a:p>
            <a:pPr lvl="0"/>
            <a:r>
              <a:rPr lang="en-US" sz="3000" b="1" dirty="0" smtClean="0"/>
              <a:t>Construct </a:t>
            </a:r>
            <a:r>
              <a:rPr lang="en-US" sz="3000" b="1" dirty="0"/>
              <a:t>explanations (science) and designing solutions (engineering) </a:t>
            </a:r>
          </a:p>
          <a:p>
            <a:pPr lvl="0"/>
            <a:r>
              <a:rPr lang="en-US" sz="2400" dirty="0"/>
              <a:t>Develop and use models</a:t>
            </a:r>
          </a:p>
          <a:p>
            <a:pPr lvl="0"/>
            <a:r>
              <a:rPr lang="en-US" sz="2400" dirty="0" smtClean="0"/>
              <a:t>Engage </a:t>
            </a:r>
            <a:r>
              <a:rPr lang="en-US" sz="2400" dirty="0"/>
              <a:t>in discussion/argue from evidence</a:t>
            </a:r>
          </a:p>
          <a:p>
            <a:pPr lvl="0"/>
            <a:r>
              <a:rPr lang="en-US" sz="2400" dirty="0" smtClean="0"/>
              <a:t>Obtain</a:t>
            </a:r>
            <a:r>
              <a:rPr lang="en-US" sz="2400" dirty="0"/>
              <a:t>, evaluate, and communicate info</a:t>
            </a:r>
          </a:p>
        </p:txBody>
      </p:sp>
    </p:spTree>
    <p:extLst>
      <p:ext uri="{BB962C8B-B14F-4D97-AF65-F5344CB8AC3E}">
        <p14:creationId xmlns:p14="http://schemas.microsoft.com/office/powerpoint/2010/main" val="351439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056" y="762000"/>
            <a:ext cx="8374743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 Asking </a:t>
            </a:r>
            <a:r>
              <a:rPr lang="en-US" sz="3600" b="1" dirty="0"/>
              <a:t>Questions and Defining </a:t>
            </a:r>
            <a:r>
              <a:rPr lang="en-US" sz="3600" b="1" dirty="0" smtClean="0"/>
              <a:t>Problems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56" y="1600200"/>
            <a:ext cx="8450943" cy="509451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Science</a:t>
            </a:r>
            <a:r>
              <a:rPr lang="en-US" sz="2800" dirty="0" smtClean="0"/>
              <a:t> </a:t>
            </a:r>
            <a:r>
              <a:rPr lang="en-US" sz="2800" dirty="0"/>
              <a:t>begins with a question about a phenomenon</a:t>
            </a:r>
            <a:r>
              <a:rPr lang="en-US" sz="2800" dirty="0" smtClean="0"/>
              <a:t>,…and </a:t>
            </a:r>
            <a:r>
              <a:rPr lang="en-US" sz="2800" dirty="0"/>
              <a:t>seeks to develop theories that can provide explanatory answers to such questions. A basic practice of the scientist is formulating empirically answerable questions about phenomena, establishing what is already known, and determining what questions have yet to be satisfactorily answered.</a:t>
            </a:r>
            <a:r>
              <a:rPr lang="en-US" dirty="0"/>
              <a:t>   </a:t>
            </a:r>
            <a:endParaRPr lang="en-US" dirty="0" smtClean="0"/>
          </a:p>
          <a:p>
            <a:pPr marL="11430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From: A Framework for K-12 Science Education: </a:t>
            </a:r>
            <a:r>
              <a:rPr lang="en-US" sz="1800" dirty="0" smtClean="0"/>
              <a:t>Practices</a:t>
            </a:r>
            <a:r>
              <a:rPr lang="en-US" sz="1800" dirty="0"/>
              <a:t>, Crosscutting Concepts, and Core Ideas (2012) NAP P.50</a:t>
            </a:r>
          </a:p>
          <a:p>
            <a:pPr marL="114300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Science asks…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7620000" cy="444137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ü"/>
            </a:pPr>
            <a:r>
              <a:rPr lang="en-US" sz="3500" dirty="0" smtClean="0"/>
              <a:t>What </a:t>
            </a:r>
            <a:r>
              <a:rPr lang="en-US" sz="3500" dirty="0"/>
              <a:t>exists and what happens?</a:t>
            </a:r>
          </a:p>
          <a:p>
            <a:pPr>
              <a:buFont typeface="Wingdings" charset="2"/>
              <a:buChar char="ü"/>
            </a:pPr>
            <a:r>
              <a:rPr lang="en-US" sz="3500" dirty="0" smtClean="0"/>
              <a:t>Why </a:t>
            </a:r>
            <a:r>
              <a:rPr lang="en-US" sz="3500" dirty="0"/>
              <a:t>does it happen?</a:t>
            </a:r>
          </a:p>
          <a:p>
            <a:pPr>
              <a:buFont typeface="Wingdings" charset="2"/>
              <a:buChar char="ü"/>
            </a:pPr>
            <a:r>
              <a:rPr lang="en-US" sz="3500" dirty="0"/>
              <a:t> How does one know</a:t>
            </a:r>
            <a:r>
              <a:rPr lang="en-US" sz="35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3500" dirty="0"/>
              <a:t>How does one communicate about phenomena, evidence</a:t>
            </a:r>
            <a:r>
              <a:rPr lang="en-US" sz="3500" dirty="0" smtClean="0"/>
              <a:t>, and  explanations?  </a:t>
            </a:r>
            <a:endParaRPr lang="en-US" sz="3500" dirty="0"/>
          </a:p>
          <a:p>
            <a:endParaRPr lang="en-US" sz="3600" dirty="0" smtClean="0"/>
          </a:p>
          <a:p>
            <a:endParaRPr lang="en-US" sz="3600" dirty="0" smtClean="0"/>
          </a:p>
          <a:p>
            <a:pPr marL="114300" indent="0">
              <a:buNone/>
            </a:pPr>
            <a:r>
              <a:rPr lang="en-US" sz="1900" dirty="0" smtClean="0">
                <a:solidFill>
                  <a:srgbClr val="000000"/>
                </a:solidFill>
              </a:rPr>
              <a:t>From</a:t>
            </a:r>
            <a:r>
              <a:rPr lang="en-US" sz="1900" dirty="0">
                <a:solidFill>
                  <a:srgbClr val="000000"/>
                </a:solidFill>
              </a:rPr>
              <a:t>: A Framework for K-12 Science Education: </a:t>
            </a:r>
            <a:r>
              <a:rPr lang="en-US" sz="1900" dirty="0"/>
              <a:t>Practices, Crosscutting Concepts, and Core Ideas (2012) NAP P.</a:t>
            </a:r>
            <a:r>
              <a:rPr lang="en-US" sz="1900" dirty="0" smtClean="0"/>
              <a:t>54</a:t>
            </a: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6059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325562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3600" b="1" dirty="0" smtClean="0"/>
              <a:t>Asking </a:t>
            </a:r>
            <a:r>
              <a:rPr lang="en-US" sz="3600" b="1" dirty="0"/>
              <a:t>Questions and Defining </a:t>
            </a:r>
            <a:r>
              <a:rPr lang="en-US" sz="3600" b="1" dirty="0" smtClean="0"/>
              <a:t>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105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800" b="1" dirty="0"/>
              <a:t>Engineering</a:t>
            </a:r>
            <a:r>
              <a:rPr lang="en-US" sz="2800" dirty="0"/>
              <a:t> begins with a problem, need, or desire that suggests an engineering problem that needs to be solved. A societal problem </a:t>
            </a:r>
            <a:r>
              <a:rPr lang="en-US" sz="2800" dirty="0" smtClean="0"/>
              <a:t>….may </a:t>
            </a:r>
            <a:r>
              <a:rPr lang="en-US" sz="2800" dirty="0"/>
              <a:t>engender a variety of engineering </a:t>
            </a:r>
            <a:r>
              <a:rPr lang="en-US" sz="2800" dirty="0" smtClean="0"/>
              <a:t>problems….. </a:t>
            </a:r>
            <a:r>
              <a:rPr lang="en-US" sz="2800" dirty="0"/>
              <a:t>Engineers ask questions to define the engineering problem, determine criteria for a successful solution, and identify </a:t>
            </a:r>
            <a:r>
              <a:rPr lang="en-US" sz="2800" dirty="0" smtClean="0"/>
              <a:t>constraints.</a:t>
            </a:r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0000"/>
                </a:solidFill>
              </a:rPr>
              <a:t>   From</a:t>
            </a:r>
            <a:r>
              <a:rPr lang="en-US" sz="1800" dirty="0">
                <a:solidFill>
                  <a:srgbClr val="000000"/>
                </a:solidFill>
              </a:rPr>
              <a:t>: A Framework for K-12 Science Education: </a:t>
            </a:r>
            <a:r>
              <a:rPr lang="en-US" sz="1800" dirty="0"/>
              <a:t>Practices, </a:t>
            </a:r>
            <a:r>
              <a:rPr lang="en-US" sz="1800" dirty="0" smtClean="0"/>
              <a:t>                                 Crosscutting </a:t>
            </a:r>
            <a:r>
              <a:rPr lang="en-US" sz="1800" dirty="0"/>
              <a:t>Concepts, and Core Ideas (2012) NAP P.50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4152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838200"/>
          </a:xfrm>
        </p:spPr>
        <p:txBody>
          <a:bodyPr/>
          <a:lstStyle/>
          <a:p>
            <a:r>
              <a:rPr lang="en-US" dirty="0"/>
              <a:t>Engineering </a:t>
            </a:r>
            <a:r>
              <a:rPr lang="en-US" dirty="0" smtClean="0"/>
              <a:t>asks….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US" sz="3000" dirty="0" smtClean="0"/>
              <a:t>What </a:t>
            </a:r>
            <a:r>
              <a:rPr lang="en-US" sz="3000" dirty="0"/>
              <a:t>can be done to address a particular human need or want?</a:t>
            </a:r>
          </a:p>
          <a:p>
            <a:pPr>
              <a:buFont typeface="Wingdings" charset="2"/>
              <a:buChar char="ü"/>
            </a:pPr>
            <a:r>
              <a:rPr lang="en-US" sz="3000" dirty="0" smtClean="0"/>
              <a:t>How </a:t>
            </a:r>
            <a:r>
              <a:rPr lang="en-US" sz="3000" dirty="0"/>
              <a:t>can the need be better specified</a:t>
            </a:r>
            <a:r>
              <a:rPr lang="en-US" sz="30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3000" dirty="0"/>
              <a:t> What tools and technologies are available, or could be developed, for addressing this need</a:t>
            </a:r>
            <a:r>
              <a:rPr lang="en-US" sz="3000" dirty="0" smtClean="0"/>
              <a:t>?</a:t>
            </a:r>
          </a:p>
          <a:p>
            <a:pPr>
              <a:buFont typeface="Wingdings" charset="2"/>
              <a:buChar char="ü"/>
            </a:pPr>
            <a:r>
              <a:rPr lang="en-US" sz="3000" dirty="0" smtClean="0"/>
              <a:t>How </a:t>
            </a:r>
            <a:r>
              <a:rPr lang="en-US" sz="3000" dirty="0"/>
              <a:t>does one communicate about </a:t>
            </a:r>
            <a:r>
              <a:rPr lang="en-US" sz="3000" dirty="0" smtClean="0"/>
              <a:t>design </a:t>
            </a:r>
            <a:r>
              <a:rPr lang="en-US" sz="3000" dirty="0"/>
              <a:t>solutions?  </a:t>
            </a:r>
            <a:endParaRPr lang="en-US" sz="3000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From: A Framework for K-12 Science Education: </a:t>
            </a:r>
            <a:r>
              <a:rPr lang="en-US" sz="1800" dirty="0"/>
              <a:t>Practices, Crosscutting Concepts, and Core Ideas (2012) NAP P.54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76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Drops of water on surfaces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explore briefly</a:t>
            </a:r>
          </a:p>
          <a:p>
            <a:r>
              <a:rPr lang="en-US" sz="2800" dirty="0"/>
              <a:t>think about a concept related to this phenomenon</a:t>
            </a:r>
          </a:p>
          <a:p>
            <a:r>
              <a:rPr lang="en-US" sz="2800" dirty="0"/>
              <a:t>make a list of questions for a particular grade level – keep track of these on chart paper at each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4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613</TotalTime>
  <Words>865</Words>
  <Application>Microsoft Macintosh PowerPoint</Application>
  <PresentationFormat>On-screen Show (4:3)</PresentationFormat>
  <Paragraphs>83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Austin</vt:lpstr>
      <vt:lpstr>Elementary Science Professional Development: Lessons Learned</vt:lpstr>
      <vt:lpstr>Guiding Question</vt:lpstr>
      <vt:lpstr>The Framework</vt:lpstr>
      <vt:lpstr>The Practices</vt:lpstr>
      <vt:lpstr>       Asking Questions and Defining Problems</vt:lpstr>
      <vt:lpstr>Science asks…</vt:lpstr>
      <vt:lpstr> Asking Questions and Defining Problems</vt:lpstr>
      <vt:lpstr>Engineering asks….</vt:lpstr>
      <vt:lpstr>Drops of water on surfaces</vt:lpstr>
      <vt:lpstr>Open and Closed Questions</vt:lpstr>
      <vt:lpstr>Productive Questions</vt:lpstr>
      <vt:lpstr>Characteristics of Productive  Questions</vt:lpstr>
      <vt:lpstr>Characteristics of Productive  Questions</vt:lpstr>
      <vt:lpstr>An Arc of Questions</vt:lpstr>
      <vt:lpstr>PowerPoint Presentation</vt:lpstr>
      <vt:lpstr>Not So Elementary:  Content Knowledge</vt:lpstr>
      <vt:lpstr>Not So Elementary:  Student Thinking</vt:lpstr>
      <vt:lpstr>Not so Elementary: Pedagogical Content Knowledge</vt:lpstr>
      <vt:lpstr>PowerPoint Presentation</vt:lpstr>
      <vt:lpstr>A New Take</vt:lpstr>
    </vt:vector>
  </TitlesOfParts>
  <Company>Education Development Center,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Science Professional Development: Lessons Learned</dc:title>
  <dc:creator>Winokur, Jeff</dc:creator>
  <cp:lastModifiedBy>William Bobrowsky</cp:lastModifiedBy>
  <cp:revision>17</cp:revision>
  <dcterms:created xsi:type="dcterms:W3CDTF">2016-10-07T20:06:50Z</dcterms:created>
  <dcterms:modified xsi:type="dcterms:W3CDTF">2016-10-20T11:10:46Z</dcterms:modified>
</cp:coreProperties>
</file>